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504" r:id="rId5"/>
    <p:sldId id="257" r:id="rId6"/>
    <p:sldId id="259" r:id="rId7"/>
    <p:sldId id="258" r:id="rId8"/>
    <p:sldId id="260" r:id="rId9"/>
    <p:sldId id="262" r:id="rId10"/>
    <p:sldId id="263" r:id="rId11"/>
    <p:sldId id="453" r:id="rId12"/>
    <p:sldId id="454" r:id="rId13"/>
    <p:sldId id="45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A541C-A85D-4661-A6B6-7721C2E62BEF}" v="1" dt="2023-03-31T14:27:55.90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94660"/>
  </p:normalViewPr>
  <p:slideViewPr>
    <p:cSldViewPr snapToGrid="0">
      <p:cViewPr varScale="1">
        <p:scale>
          <a:sx n="76" d="100"/>
          <a:sy n="76"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30A541C-A85D-4661-A6B6-7721C2E62BEF}"/>
    <pc:docChg chg="delSld">
      <pc:chgData name="Stijn Weijermars" userId="2933e1d2-70ff-47b3-ad61-d61e32fda646" providerId="ADAL" clId="{A30A541C-A85D-4661-A6B6-7721C2E62BEF}" dt="2023-03-31T14:29:32.346" v="2" actId="47"/>
      <pc:docMkLst>
        <pc:docMk/>
      </pc:docMkLst>
      <pc:sldChg chg="del">
        <pc:chgData name="Stijn Weijermars" userId="2933e1d2-70ff-47b3-ad61-d61e32fda646" providerId="ADAL" clId="{A30A541C-A85D-4661-A6B6-7721C2E62BEF}" dt="2023-03-31T14:28:03.894" v="0" actId="47"/>
        <pc:sldMkLst>
          <pc:docMk/>
          <pc:sldMk cId="2152000617" sldId="446"/>
        </pc:sldMkLst>
      </pc:sldChg>
      <pc:sldChg chg="del">
        <pc:chgData name="Stijn Weijermars" userId="2933e1d2-70ff-47b3-ad61-d61e32fda646" providerId="ADAL" clId="{A30A541C-A85D-4661-A6B6-7721C2E62BEF}" dt="2023-03-31T14:28:05.592" v="1" actId="47"/>
        <pc:sldMkLst>
          <pc:docMk/>
          <pc:sldMk cId="4213487157" sldId="451"/>
        </pc:sldMkLst>
      </pc:sldChg>
      <pc:sldChg chg="del">
        <pc:chgData name="Stijn Weijermars" userId="2933e1d2-70ff-47b3-ad61-d61e32fda646" providerId="ADAL" clId="{A30A541C-A85D-4661-A6B6-7721C2E62BEF}" dt="2023-03-31T14:29:32.346" v="2" actId="47"/>
        <pc:sldMkLst>
          <pc:docMk/>
          <pc:sldMk cId="2520462185" sldId="463"/>
        </pc:sldMkLst>
      </pc:sldChg>
      <pc:sldChg chg="del">
        <pc:chgData name="Stijn Weijermars" userId="2933e1d2-70ff-47b3-ad61-d61e32fda646" providerId="ADAL" clId="{A30A541C-A85D-4661-A6B6-7721C2E62BEF}" dt="2023-03-31T14:29:32.346" v="2" actId="47"/>
        <pc:sldMkLst>
          <pc:docMk/>
          <pc:sldMk cId="3697567588" sldId="498"/>
        </pc:sldMkLst>
      </pc:sldChg>
      <pc:sldChg chg="del">
        <pc:chgData name="Stijn Weijermars" userId="2933e1d2-70ff-47b3-ad61-d61e32fda646" providerId="ADAL" clId="{A30A541C-A85D-4661-A6B6-7721C2E62BEF}" dt="2023-03-31T14:29:32.346" v="2" actId="47"/>
        <pc:sldMkLst>
          <pc:docMk/>
          <pc:sldMk cId="1006443936" sldId="499"/>
        </pc:sldMkLst>
      </pc:sldChg>
      <pc:sldChg chg="del">
        <pc:chgData name="Stijn Weijermars" userId="2933e1d2-70ff-47b3-ad61-d61e32fda646" providerId="ADAL" clId="{A30A541C-A85D-4661-A6B6-7721C2E62BEF}" dt="2023-03-31T14:29:32.346" v="2" actId="47"/>
        <pc:sldMkLst>
          <pc:docMk/>
          <pc:sldMk cId="43224829" sldId="500"/>
        </pc:sldMkLst>
      </pc:sldChg>
      <pc:sldChg chg="del">
        <pc:chgData name="Stijn Weijermars" userId="2933e1d2-70ff-47b3-ad61-d61e32fda646" providerId="ADAL" clId="{A30A541C-A85D-4661-A6B6-7721C2E62BEF}" dt="2023-03-31T14:29:32.346" v="2" actId="47"/>
        <pc:sldMkLst>
          <pc:docMk/>
          <pc:sldMk cId="1629230709" sldId="501"/>
        </pc:sldMkLst>
      </pc:sldChg>
      <pc:sldChg chg="del">
        <pc:chgData name="Stijn Weijermars" userId="2933e1d2-70ff-47b3-ad61-d61e32fda646" providerId="ADAL" clId="{A30A541C-A85D-4661-A6B6-7721C2E62BEF}" dt="2023-03-31T14:29:32.346" v="2" actId="47"/>
        <pc:sldMkLst>
          <pc:docMk/>
          <pc:sldMk cId="736771933" sldId="502"/>
        </pc:sldMkLst>
      </pc:sldChg>
      <pc:sldChg chg="del">
        <pc:chgData name="Stijn Weijermars" userId="2933e1d2-70ff-47b3-ad61-d61e32fda646" providerId="ADAL" clId="{A30A541C-A85D-4661-A6B6-7721C2E62BEF}" dt="2023-03-31T14:29:32.346" v="2" actId="47"/>
        <pc:sldMkLst>
          <pc:docMk/>
          <pc:sldMk cId="2388296735" sldId="5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31-3-2023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31-3-2023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31-3-2023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31-3-2023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562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31-3-2023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254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A109BEC-35A5-4971-8AFD-87B7F64BCC11}" type="datetimeFigureOut">
              <a:rPr lang="nl-NL" smtClean="0"/>
              <a:t>31-3-2023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26C2FB8-60B5-4966-AE30-2D4D31E07C51}" type="slidenum">
              <a:rPr lang="nl-NL" smtClean="0"/>
              <a:t>‹nr.›</a:t>
            </a:fld>
            <a:endParaRPr lang="nl-NL"/>
          </a:p>
        </p:txBody>
      </p:sp>
    </p:spTree>
    <p:extLst>
      <p:ext uri="{BB962C8B-B14F-4D97-AF65-F5344CB8AC3E}">
        <p14:creationId xmlns:p14="http://schemas.microsoft.com/office/powerpoint/2010/main" val="13557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31-3-2023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pro.nl/programmas/tegenlicht/kijk/afleveringen/2013-2014/de-kracht-van-water.html"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7 </a:t>
            </a:r>
            <a:r>
              <a:rPr lang="nl-NL" sz="2400" dirty="0">
                <a:ea typeface="Calibri" panose="020F0502020204030204" pitchFamily="34" charset="0"/>
                <a:cs typeface="Times New Roman" panose="02020603050405020304" pitchFamily="18" charset="0"/>
              </a:rPr>
              <a:t>Kleinschalige collectieve afvalwaterzuivering; </a:t>
            </a:r>
            <a:r>
              <a:rPr lang="nl-NL" sz="2400" dirty="0"/>
              <a:t>Helofytenfilter </a:t>
            </a:r>
          </a:p>
        </p:txBody>
      </p:sp>
    </p:spTree>
    <p:extLst>
      <p:ext uri="{BB962C8B-B14F-4D97-AF65-F5344CB8AC3E}">
        <p14:creationId xmlns:p14="http://schemas.microsoft.com/office/powerpoint/2010/main" val="373689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B9AC6-9ED3-4518-8D49-65DD2A9F65A8}"/>
              </a:ext>
            </a:extLst>
          </p:cNvPr>
          <p:cNvSpPr>
            <a:spLocks noGrp="1"/>
          </p:cNvSpPr>
          <p:nvPr>
            <p:ph type="title"/>
          </p:nvPr>
        </p:nvSpPr>
        <p:spPr/>
        <p:txBody>
          <a:bodyPr/>
          <a:lstStyle/>
          <a:p>
            <a:r>
              <a:rPr lang="nl-NL" dirty="0"/>
              <a:t>Kijk- en leesopdracht</a:t>
            </a:r>
          </a:p>
        </p:txBody>
      </p:sp>
      <p:pic>
        <p:nvPicPr>
          <p:cNvPr id="4" name="Tijdelijke aanduiding voor inhoud 3">
            <a:hlinkClick r:id="rId2"/>
            <a:extLst>
              <a:ext uri="{FF2B5EF4-FFF2-40B4-BE49-F238E27FC236}">
                <a16:creationId xmlns:a16="http://schemas.microsoft.com/office/drawing/2014/main" id="{924D02E9-01D7-469A-9C4C-E9480763B23C}"/>
              </a:ext>
            </a:extLst>
          </p:cNvPr>
          <p:cNvPicPr>
            <a:picLocks noGrp="1" noChangeAspect="1"/>
          </p:cNvPicPr>
          <p:nvPr>
            <p:ph idx="1"/>
          </p:nvPr>
        </p:nvPicPr>
        <p:blipFill>
          <a:blip r:embed="rId3"/>
          <a:stretch>
            <a:fillRect/>
          </a:stretch>
        </p:blipFill>
        <p:spPr>
          <a:xfrm>
            <a:off x="2639616" y="1228489"/>
            <a:ext cx="4572000" cy="781050"/>
          </a:xfrm>
          <a:prstGeom prst="rect">
            <a:avLst/>
          </a:prstGeom>
        </p:spPr>
      </p:pic>
      <p:sp>
        <p:nvSpPr>
          <p:cNvPr id="5" name="Tekstvak 4">
            <a:extLst>
              <a:ext uri="{FF2B5EF4-FFF2-40B4-BE49-F238E27FC236}">
                <a16:creationId xmlns:a16="http://schemas.microsoft.com/office/drawing/2014/main" id="{C83DF66A-4063-4341-ABF6-81AC2F2B3501}"/>
              </a:ext>
            </a:extLst>
          </p:cNvPr>
          <p:cNvSpPr txBox="1"/>
          <p:nvPr/>
        </p:nvSpPr>
        <p:spPr>
          <a:xfrm>
            <a:off x="7266384" y="1403570"/>
            <a:ext cx="4572000" cy="430887"/>
          </a:xfrm>
          <a:prstGeom prst="rect">
            <a:avLst/>
          </a:prstGeom>
          <a:noFill/>
        </p:spPr>
        <p:txBody>
          <a:bodyPr wrap="square" rtlCol="0">
            <a:spAutoFit/>
          </a:bodyPr>
          <a:lstStyle/>
          <a:p>
            <a:r>
              <a:rPr lang="nl-NL" sz="1050" dirty="0">
                <a:hlinkClick r:id="rId2"/>
              </a:rPr>
              <a:t>https://www.vpro.nl/programmas/tegenlicht/kijk/afleveringen/2013-2014/de-kracht-van-water.html</a:t>
            </a:r>
            <a:endParaRPr lang="nl-NL" sz="1050" dirty="0"/>
          </a:p>
        </p:txBody>
      </p:sp>
      <p:pic>
        <p:nvPicPr>
          <p:cNvPr id="7" name="Afbeelding 6">
            <a:extLst>
              <a:ext uri="{FF2B5EF4-FFF2-40B4-BE49-F238E27FC236}">
                <a16:creationId xmlns:a16="http://schemas.microsoft.com/office/drawing/2014/main" id="{E2A9E47B-DB38-41A7-BFA5-0F7BF008B027}"/>
              </a:ext>
            </a:extLst>
          </p:cNvPr>
          <p:cNvPicPr>
            <a:picLocks noChangeAspect="1"/>
          </p:cNvPicPr>
          <p:nvPr/>
        </p:nvPicPr>
        <p:blipFill>
          <a:blip r:embed="rId4"/>
          <a:stretch>
            <a:fillRect/>
          </a:stretch>
        </p:blipFill>
        <p:spPr>
          <a:xfrm>
            <a:off x="2639616" y="2901324"/>
            <a:ext cx="4572000" cy="2536985"/>
          </a:xfrm>
          <a:prstGeom prst="rect">
            <a:avLst/>
          </a:prstGeom>
        </p:spPr>
      </p:pic>
      <p:sp>
        <p:nvSpPr>
          <p:cNvPr id="8" name="Tekstvak 7">
            <a:extLst>
              <a:ext uri="{FF2B5EF4-FFF2-40B4-BE49-F238E27FC236}">
                <a16:creationId xmlns:a16="http://schemas.microsoft.com/office/drawing/2014/main" id="{E7D122B0-2491-4AB6-91EA-FE34E261FCB7}"/>
              </a:ext>
            </a:extLst>
          </p:cNvPr>
          <p:cNvSpPr txBox="1"/>
          <p:nvPr/>
        </p:nvSpPr>
        <p:spPr>
          <a:xfrm>
            <a:off x="7266384" y="3846650"/>
            <a:ext cx="4281715" cy="646331"/>
          </a:xfrm>
          <a:prstGeom prst="rect">
            <a:avLst/>
          </a:prstGeom>
          <a:noFill/>
        </p:spPr>
        <p:txBody>
          <a:bodyPr wrap="square" rtlCol="0">
            <a:spAutoFit/>
          </a:bodyPr>
          <a:lstStyle/>
          <a:p>
            <a:r>
              <a:rPr lang="nl-NL" dirty="0" err="1"/>
              <a:t>Rioolvervangende</a:t>
            </a:r>
            <a:r>
              <a:rPr lang="nl-NL" dirty="0"/>
              <a:t> technieken, de twaalf ambachten: zie wikiwijs</a:t>
            </a:r>
          </a:p>
        </p:txBody>
      </p:sp>
    </p:spTree>
    <p:extLst>
      <p:ext uri="{BB962C8B-B14F-4D97-AF65-F5344CB8AC3E}">
        <p14:creationId xmlns:p14="http://schemas.microsoft.com/office/powerpoint/2010/main" val="103608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Opbouw</a:t>
            </a:r>
          </a:p>
        </p:txBody>
      </p:sp>
      <p:pic>
        <p:nvPicPr>
          <p:cNvPr id="5" name="Afbeelding 4"/>
          <p:cNvPicPr>
            <a:picLocks noChangeAspect="1"/>
          </p:cNvPicPr>
          <p:nvPr/>
        </p:nvPicPr>
        <p:blipFill>
          <a:blip r:embed="rId2"/>
          <a:stretch>
            <a:fillRect/>
          </a:stretch>
        </p:blipFill>
        <p:spPr>
          <a:xfrm>
            <a:off x="2793995" y="980728"/>
            <a:ext cx="9271715" cy="5084956"/>
          </a:xfrm>
          <a:prstGeom prst="rect">
            <a:avLst/>
          </a:prstGeom>
        </p:spPr>
      </p:pic>
      <p:cxnSp>
        <p:nvCxnSpPr>
          <p:cNvPr id="4" name="Rechte verbindingslijn met pijl 3">
            <a:extLst>
              <a:ext uri="{FF2B5EF4-FFF2-40B4-BE49-F238E27FC236}">
                <a16:creationId xmlns:a16="http://schemas.microsoft.com/office/drawing/2014/main" id="{70319E3D-0D41-43CE-9280-8D207B70CCCA}"/>
              </a:ext>
            </a:extLst>
          </p:cNvPr>
          <p:cNvCxnSpPr>
            <a:cxnSpLocks/>
          </p:cNvCxnSpPr>
          <p:nvPr/>
        </p:nvCxnSpPr>
        <p:spPr>
          <a:xfrm>
            <a:off x="2793995" y="2446318"/>
            <a:ext cx="3302005"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3924D97B-E016-47A5-BB7B-B27F8AA85E8A}"/>
              </a:ext>
            </a:extLst>
          </p:cNvPr>
          <p:cNvCxnSpPr>
            <a:cxnSpLocks/>
          </p:cNvCxnSpPr>
          <p:nvPr/>
        </p:nvCxnSpPr>
        <p:spPr>
          <a:xfrm>
            <a:off x="6096000" y="2446979"/>
            <a:ext cx="3032831"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862C126B-93A0-450E-AB57-CFD082C05791}"/>
              </a:ext>
            </a:extLst>
          </p:cNvPr>
          <p:cNvCxnSpPr>
            <a:cxnSpLocks/>
          </p:cNvCxnSpPr>
          <p:nvPr/>
        </p:nvCxnSpPr>
        <p:spPr>
          <a:xfrm>
            <a:off x="10697029" y="2446318"/>
            <a:ext cx="1368681"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6C9473C-17FD-4B0A-B930-D85C92F409CB}"/>
              </a:ext>
            </a:extLst>
          </p:cNvPr>
          <p:cNvSpPr txBox="1"/>
          <p:nvPr/>
        </p:nvSpPr>
        <p:spPr>
          <a:xfrm>
            <a:off x="2793995" y="1727200"/>
            <a:ext cx="9271715" cy="461665"/>
          </a:xfrm>
          <a:prstGeom prst="rect">
            <a:avLst/>
          </a:prstGeom>
          <a:noFill/>
        </p:spPr>
        <p:txBody>
          <a:bodyPr wrap="square" rtlCol="0">
            <a:spAutoFit/>
          </a:bodyPr>
          <a:lstStyle/>
          <a:p>
            <a:r>
              <a:rPr lang="nl-NL" sz="2400" dirty="0">
                <a:solidFill>
                  <a:srgbClr val="FF0000"/>
                </a:solidFill>
              </a:rPr>
              <a:t>Voor-zuivering			       Zuivering			   Na-zuivering</a:t>
            </a:r>
          </a:p>
        </p:txBody>
      </p:sp>
    </p:spTree>
    <p:extLst>
      <p:ext uri="{BB962C8B-B14F-4D97-AF65-F5344CB8AC3E}">
        <p14:creationId xmlns:p14="http://schemas.microsoft.com/office/powerpoint/2010/main" val="321228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a:t>
            </a:r>
            <a:r>
              <a:rPr lang="nl-NL" dirty="0" err="1"/>
              <a:t>vetvang</a:t>
            </a:r>
            <a:r>
              <a:rPr lang="nl-NL" dirty="0"/>
              <a:t> vetafscheider</a:t>
            </a:r>
          </a:p>
        </p:txBody>
      </p:sp>
      <p:pic>
        <p:nvPicPr>
          <p:cNvPr id="5" name="Afbeelding 4"/>
          <p:cNvPicPr>
            <a:picLocks noChangeAspect="1"/>
          </p:cNvPicPr>
          <p:nvPr/>
        </p:nvPicPr>
        <p:blipFill>
          <a:blip r:embed="rId2"/>
          <a:stretch>
            <a:fillRect/>
          </a:stretch>
        </p:blipFill>
        <p:spPr>
          <a:xfrm>
            <a:off x="3258066" y="2240852"/>
            <a:ext cx="4837560" cy="3278200"/>
          </a:xfrm>
          <a:prstGeom prst="rect">
            <a:avLst/>
          </a:prstGeom>
        </p:spPr>
      </p:pic>
      <p:sp>
        <p:nvSpPr>
          <p:cNvPr id="6" name="Tijdelijke aanduiding voor inhoud 5"/>
          <p:cNvSpPr>
            <a:spLocks noGrp="1"/>
          </p:cNvSpPr>
          <p:nvPr>
            <p:ph idx="1"/>
          </p:nvPr>
        </p:nvSpPr>
        <p:spPr/>
        <p:txBody>
          <a:bodyPr/>
          <a:lstStyle/>
          <a:p>
            <a:r>
              <a:rPr lang="nl-NL" dirty="0"/>
              <a:t>Werking: verschil in soortelijk gewicht -&gt; zwaartekracht </a:t>
            </a:r>
          </a:p>
        </p:txBody>
      </p:sp>
    </p:spTree>
    <p:extLst>
      <p:ext uri="{BB962C8B-B14F-4D97-AF65-F5344CB8AC3E}">
        <p14:creationId xmlns:p14="http://schemas.microsoft.com/office/powerpoint/2010/main" val="280490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septic tank</a:t>
            </a:r>
          </a:p>
        </p:txBody>
      </p:sp>
      <p:sp>
        <p:nvSpPr>
          <p:cNvPr id="3" name="Tijdelijke aanduiding voor inhoud 2"/>
          <p:cNvSpPr>
            <a:spLocks noGrp="1"/>
          </p:cNvSpPr>
          <p:nvPr>
            <p:ph idx="1"/>
          </p:nvPr>
        </p:nvSpPr>
        <p:spPr/>
        <p:txBody>
          <a:bodyPr>
            <a:normAutofit/>
          </a:bodyPr>
          <a:lstStyle/>
          <a:p>
            <a:r>
              <a:rPr lang="nl-NL" dirty="0"/>
              <a:t>Functie, vaste delen uit het afvalwater (zwart) halen</a:t>
            </a:r>
          </a:p>
          <a:p>
            <a:r>
              <a:rPr lang="nl-NL" dirty="0"/>
              <a:t>Vaste stof uit fecaliën per volwassene bedraagt per jaar 12-15 liter </a:t>
            </a:r>
          </a:p>
          <a:p>
            <a:r>
              <a:rPr lang="nl-NL" dirty="0"/>
              <a:t>Voor een goede werking niet mengen met grijs-afvalwater</a:t>
            </a:r>
          </a:p>
        </p:txBody>
      </p:sp>
    </p:spTree>
    <p:extLst>
      <p:ext uri="{BB962C8B-B14F-4D97-AF65-F5344CB8AC3E}">
        <p14:creationId xmlns:p14="http://schemas.microsoft.com/office/powerpoint/2010/main" val="156177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571097" y="319303"/>
            <a:ext cx="10766469" cy="1322947"/>
          </a:xfrm>
          <a:prstGeom prst="rect">
            <a:avLst/>
          </a:prstGeom>
        </p:spPr>
      </p:pic>
      <p:sp>
        <p:nvSpPr>
          <p:cNvPr id="2" name="Titel 1"/>
          <p:cNvSpPr>
            <a:spLocks noGrp="1"/>
          </p:cNvSpPr>
          <p:nvPr>
            <p:ph type="title"/>
          </p:nvPr>
        </p:nvSpPr>
        <p:spPr>
          <a:xfrm>
            <a:off x="1526635" y="866817"/>
            <a:ext cx="4011084" cy="1162050"/>
          </a:xfrm>
        </p:spPr>
        <p:txBody>
          <a:bodyPr/>
          <a:lstStyle/>
          <a:p>
            <a:r>
              <a:rPr lang="nl-NL" dirty="0"/>
              <a:t>Twee compartimenten</a:t>
            </a:r>
          </a:p>
        </p:txBody>
      </p:sp>
      <p:pic>
        <p:nvPicPr>
          <p:cNvPr id="5" name="Tijdelijke aanduiding voor inhoud 4"/>
          <p:cNvPicPr>
            <a:picLocks noGrp="1" noChangeAspect="1"/>
          </p:cNvPicPr>
          <p:nvPr>
            <p:ph idx="1"/>
          </p:nvPr>
        </p:nvPicPr>
        <p:blipFill>
          <a:blip r:embed="rId3"/>
          <a:stretch>
            <a:fillRect/>
          </a:stretch>
        </p:blipFill>
        <p:spPr>
          <a:xfrm>
            <a:off x="5807033" y="1671616"/>
            <a:ext cx="6105525" cy="3076575"/>
          </a:xfrm>
          <a:prstGeom prst="rect">
            <a:avLst/>
          </a:prstGeom>
        </p:spPr>
      </p:pic>
      <p:sp>
        <p:nvSpPr>
          <p:cNvPr id="4" name="Tijdelijke aanduiding voor tekst 3"/>
          <p:cNvSpPr>
            <a:spLocks noGrp="1"/>
          </p:cNvSpPr>
          <p:nvPr>
            <p:ph type="body" sz="half" idx="2"/>
          </p:nvPr>
        </p:nvSpPr>
        <p:spPr>
          <a:xfrm>
            <a:off x="1526634" y="2028867"/>
            <a:ext cx="4280399" cy="4691063"/>
          </a:xfrm>
        </p:spPr>
        <p:txBody>
          <a:bodyPr>
            <a:normAutofit/>
          </a:bodyPr>
          <a:lstStyle/>
          <a:p>
            <a:r>
              <a:rPr lang="nl-NL" sz="1800" dirty="0"/>
              <a:t>A: </a:t>
            </a:r>
            <a:r>
              <a:rPr lang="nl-NL" sz="1800" dirty="0" err="1"/>
              <a:t>anaërobe</a:t>
            </a:r>
            <a:r>
              <a:rPr lang="nl-NL" sz="1800" dirty="0"/>
              <a:t> afbraak die het vast materiaal tot vloeibaar materiaal omzet (</a:t>
            </a:r>
            <a:r>
              <a:rPr lang="nl-NL" sz="1800" dirty="0" err="1"/>
              <a:t>aërobe</a:t>
            </a:r>
            <a:r>
              <a:rPr lang="nl-NL" sz="1800" dirty="0"/>
              <a:t> kiemen sterven af)</a:t>
            </a:r>
          </a:p>
          <a:p>
            <a:r>
              <a:rPr lang="nl-NL" sz="1800" dirty="0"/>
              <a:t>B: In de tweede kamer wordt zuurstof aangevoerd en oxideert het vloeibare afval en verdwijnen de opgeloste gassen (methaangas)</a:t>
            </a:r>
          </a:p>
          <a:p>
            <a:r>
              <a:rPr lang="nl-NL" sz="1800" dirty="0"/>
              <a:t>Wanneer die bacteriën genoeg gegeten hebben worden deze bacteriën zwaar en dik, waardoor die naar beneden zakken. Wanneer de bacteriën al het vuil hebben opgegeten bevat de put nog twee fasen: bovenaan een vloeistof (gaat naar helofytenfilter) en een sliblaag (langzame </a:t>
            </a:r>
            <a:r>
              <a:rPr lang="nl-NL" sz="1800" dirty="0" err="1"/>
              <a:t>anaërobe</a:t>
            </a:r>
            <a:r>
              <a:rPr lang="nl-NL" sz="1800" dirty="0"/>
              <a:t> vertering van een deel van het slib).</a:t>
            </a:r>
          </a:p>
          <a:p>
            <a:endParaRPr lang="nl-NL" dirty="0"/>
          </a:p>
        </p:txBody>
      </p:sp>
      <p:sp>
        <p:nvSpPr>
          <p:cNvPr id="6" name="Rechthoek 5"/>
          <p:cNvSpPr/>
          <p:nvPr/>
        </p:nvSpPr>
        <p:spPr>
          <a:xfrm>
            <a:off x="7258604" y="2962572"/>
            <a:ext cx="585417"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A</a:t>
            </a:r>
          </a:p>
        </p:txBody>
      </p:sp>
      <p:sp>
        <p:nvSpPr>
          <p:cNvPr id="8" name="Rechthoek 7"/>
          <p:cNvSpPr/>
          <p:nvPr/>
        </p:nvSpPr>
        <p:spPr>
          <a:xfrm>
            <a:off x="9170539" y="2962571"/>
            <a:ext cx="561372"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277659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2942" t="1540" r="30632" b="5678"/>
          <a:stretch/>
        </p:blipFill>
        <p:spPr>
          <a:xfrm rot="16200000">
            <a:off x="2874938" y="-969408"/>
            <a:ext cx="6362703" cy="9111806"/>
          </a:xfrm>
          <a:prstGeom prst="rect">
            <a:avLst/>
          </a:prstGeom>
        </p:spPr>
      </p:pic>
      <p:sp>
        <p:nvSpPr>
          <p:cNvPr id="2" name="Titel 1"/>
          <p:cNvSpPr>
            <a:spLocks noGrp="1"/>
          </p:cNvSpPr>
          <p:nvPr>
            <p:ph type="title"/>
          </p:nvPr>
        </p:nvSpPr>
        <p:spPr/>
        <p:txBody>
          <a:bodyPr/>
          <a:lstStyle/>
          <a:p>
            <a:r>
              <a:rPr lang="nl-NL" dirty="0"/>
              <a:t>Helofytenfilter</a:t>
            </a:r>
          </a:p>
        </p:txBody>
      </p:sp>
    </p:spTree>
    <p:extLst>
      <p:ext uri="{BB962C8B-B14F-4D97-AF65-F5344CB8AC3E}">
        <p14:creationId xmlns:p14="http://schemas.microsoft.com/office/powerpoint/2010/main" val="298116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Processen in het helofytenfilter</a:t>
            </a:r>
          </a:p>
        </p:txBody>
      </p:sp>
      <p:pic>
        <p:nvPicPr>
          <p:cNvPr id="7" name="Afbeelding 6"/>
          <p:cNvPicPr>
            <a:picLocks noChangeAspect="1"/>
          </p:cNvPicPr>
          <p:nvPr/>
        </p:nvPicPr>
        <p:blipFill>
          <a:blip r:embed="rId2"/>
          <a:stretch>
            <a:fillRect/>
          </a:stretch>
        </p:blipFill>
        <p:spPr>
          <a:xfrm>
            <a:off x="8961885" y="0"/>
            <a:ext cx="3130877" cy="2639548"/>
          </a:xfrm>
          <a:prstGeom prst="rect">
            <a:avLst/>
          </a:prstGeom>
        </p:spPr>
      </p:pic>
      <p:sp>
        <p:nvSpPr>
          <p:cNvPr id="6" name="Tijdelijke aanduiding voor inhoud 5"/>
          <p:cNvSpPr>
            <a:spLocks noGrp="1"/>
          </p:cNvSpPr>
          <p:nvPr>
            <p:ph idx="1"/>
          </p:nvPr>
        </p:nvSpPr>
        <p:spPr>
          <a:xfrm>
            <a:off x="2700002" y="1802395"/>
            <a:ext cx="8846773" cy="4929411"/>
          </a:xfrm>
        </p:spPr>
        <p:txBody>
          <a:bodyPr>
            <a:normAutofit/>
          </a:bodyPr>
          <a:lstStyle/>
          <a:p>
            <a:pPr marL="0" indent="0">
              <a:buNone/>
            </a:pPr>
            <a:r>
              <a:rPr lang="nl-NL" sz="2400" dirty="0"/>
              <a:t>OMZETTING</a:t>
            </a:r>
          </a:p>
          <a:p>
            <a:r>
              <a:rPr lang="nl-NL" sz="2400" dirty="0"/>
              <a:t>Stikstofverbindingen (eiwitten, urine plantenresten) worden </a:t>
            </a:r>
            <a:r>
              <a:rPr lang="nl-NL" sz="2400" dirty="0" err="1"/>
              <a:t>anaërobe</a:t>
            </a:r>
            <a:r>
              <a:rPr lang="nl-NL" sz="2400" dirty="0"/>
              <a:t> omgezet in Ammonium (NH</a:t>
            </a:r>
            <a:r>
              <a:rPr lang="nl-NL" sz="2400" baseline="30000" dirty="0"/>
              <a:t>4+</a:t>
            </a:r>
            <a:r>
              <a:rPr lang="nl-NL" sz="2400" dirty="0"/>
              <a:t>)</a:t>
            </a:r>
            <a:endParaRPr lang="nl-NL" sz="2400" baseline="30000" dirty="0"/>
          </a:p>
          <a:p>
            <a:r>
              <a:rPr lang="nl-NL" sz="2400" dirty="0"/>
              <a:t>Ammonium wordt </a:t>
            </a:r>
            <a:r>
              <a:rPr lang="nl-NL" sz="2400" dirty="0" err="1"/>
              <a:t>aërobe</a:t>
            </a:r>
            <a:r>
              <a:rPr lang="nl-NL" sz="2400" dirty="0"/>
              <a:t> omgezet in nitriet (NO</a:t>
            </a:r>
            <a:r>
              <a:rPr lang="nl-NL" sz="2400" baseline="-25000" dirty="0"/>
              <a:t>2</a:t>
            </a:r>
            <a:r>
              <a:rPr lang="nl-NL" sz="2400" baseline="30000" dirty="0"/>
              <a:t>-</a:t>
            </a:r>
            <a:r>
              <a:rPr lang="nl-NL" sz="2400" dirty="0"/>
              <a:t>)en daarna in nitraat (NO</a:t>
            </a:r>
            <a:r>
              <a:rPr lang="nl-NL" sz="2400" baseline="-25000" dirty="0"/>
              <a:t>3</a:t>
            </a:r>
            <a:r>
              <a:rPr lang="nl-NL" sz="2400" baseline="30000" dirty="0"/>
              <a:t>-</a:t>
            </a:r>
            <a:r>
              <a:rPr lang="nl-NL" sz="2400" dirty="0"/>
              <a:t>)</a:t>
            </a:r>
          </a:p>
          <a:p>
            <a:r>
              <a:rPr lang="nl-NL" sz="2400" dirty="0"/>
              <a:t>Nitraat wordt anaerobe omgezet (</a:t>
            </a:r>
            <a:r>
              <a:rPr lang="nl-NL" sz="2400" dirty="0" err="1"/>
              <a:t>gedenitrificeerd</a:t>
            </a:r>
            <a:r>
              <a:rPr lang="nl-NL" sz="2400" dirty="0"/>
              <a:t>) in koolzuurgas, stikstofgas en water (hiervoor is koolstof (C) nodig)</a:t>
            </a:r>
          </a:p>
          <a:p>
            <a:pPr marL="0" indent="0">
              <a:buNone/>
            </a:pPr>
            <a:r>
              <a:rPr lang="nl-NL" sz="2400" dirty="0"/>
              <a:t>BINDING</a:t>
            </a:r>
          </a:p>
          <a:p>
            <a:r>
              <a:rPr lang="nl-NL" sz="2400" dirty="0"/>
              <a:t>Fosfaten in het afvalwater worden in het schelpengrit omgezet tot fosfaatkalk</a:t>
            </a:r>
          </a:p>
        </p:txBody>
      </p:sp>
    </p:spTree>
    <p:extLst>
      <p:ext uri="{BB962C8B-B14F-4D97-AF65-F5344CB8AC3E}">
        <p14:creationId xmlns:p14="http://schemas.microsoft.com/office/powerpoint/2010/main" val="86602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E34A-21FB-4014-8CF9-76ED83DE11C9}"/>
              </a:ext>
            </a:extLst>
          </p:cNvPr>
          <p:cNvSpPr>
            <a:spLocks noGrp="1"/>
          </p:cNvSpPr>
          <p:nvPr>
            <p:ph type="title"/>
          </p:nvPr>
        </p:nvSpPr>
        <p:spPr/>
        <p:txBody>
          <a:bodyPr/>
          <a:lstStyle/>
          <a:p>
            <a:r>
              <a:rPr lang="nl-NL" dirty="0"/>
              <a:t>Eventueel na-zuivering in vijver </a:t>
            </a:r>
          </a:p>
        </p:txBody>
      </p:sp>
      <p:pic>
        <p:nvPicPr>
          <p:cNvPr id="4" name="Tijdelijke aanduiding voor inhoud 3">
            <a:extLst>
              <a:ext uri="{FF2B5EF4-FFF2-40B4-BE49-F238E27FC236}">
                <a16:creationId xmlns:a16="http://schemas.microsoft.com/office/drawing/2014/main" id="{57A85E7E-200C-4A85-A638-622035A995F4}"/>
              </a:ext>
            </a:extLst>
          </p:cNvPr>
          <p:cNvPicPr>
            <a:picLocks noGrp="1" noChangeAspect="1"/>
          </p:cNvPicPr>
          <p:nvPr>
            <p:ph idx="1"/>
          </p:nvPr>
        </p:nvPicPr>
        <p:blipFill>
          <a:blip r:embed="rId2"/>
          <a:stretch>
            <a:fillRect/>
          </a:stretch>
        </p:blipFill>
        <p:spPr>
          <a:xfrm>
            <a:off x="1629725" y="1654629"/>
            <a:ext cx="9870456" cy="3058193"/>
          </a:xfrm>
          <a:prstGeom prst="rect">
            <a:avLst/>
          </a:prstGeom>
        </p:spPr>
      </p:pic>
    </p:spTree>
    <p:extLst>
      <p:ext uri="{BB962C8B-B14F-4D97-AF65-F5344CB8AC3E}">
        <p14:creationId xmlns:p14="http://schemas.microsoft.com/office/powerpoint/2010/main" val="235153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CF5CF-1B88-4ABC-AE22-EF7F6864781D}"/>
              </a:ext>
            </a:extLst>
          </p:cNvPr>
          <p:cNvSpPr>
            <a:spLocks noGrp="1"/>
          </p:cNvSpPr>
          <p:nvPr>
            <p:ph type="title"/>
          </p:nvPr>
        </p:nvSpPr>
        <p:spPr/>
        <p:txBody>
          <a:bodyPr/>
          <a:lstStyle/>
          <a:p>
            <a:r>
              <a:rPr lang="nl-NL" dirty="0"/>
              <a:t>En ontspanning…..</a:t>
            </a:r>
          </a:p>
        </p:txBody>
      </p:sp>
      <p:pic>
        <p:nvPicPr>
          <p:cNvPr id="4" name="Tijdelijke aanduiding voor inhoud 3">
            <a:extLst>
              <a:ext uri="{FF2B5EF4-FFF2-40B4-BE49-F238E27FC236}">
                <a16:creationId xmlns:a16="http://schemas.microsoft.com/office/drawing/2014/main" id="{2C8FC039-4F8E-42C5-BE76-D99E7FC54FEF}"/>
              </a:ext>
            </a:extLst>
          </p:cNvPr>
          <p:cNvPicPr>
            <a:picLocks noGrp="1" noChangeAspect="1"/>
          </p:cNvPicPr>
          <p:nvPr>
            <p:ph idx="1"/>
          </p:nvPr>
        </p:nvPicPr>
        <p:blipFill>
          <a:blip r:embed="rId2"/>
          <a:stretch>
            <a:fillRect/>
          </a:stretch>
        </p:blipFill>
        <p:spPr>
          <a:xfrm>
            <a:off x="6541578" y="3062514"/>
            <a:ext cx="5650422" cy="3795486"/>
          </a:xfrm>
          <a:prstGeom prst="rect">
            <a:avLst/>
          </a:prstGeom>
        </p:spPr>
      </p:pic>
      <p:pic>
        <p:nvPicPr>
          <p:cNvPr id="5" name="Afbeelding 4">
            <a:extLst>
              <a:ext uri="{FF2B5EF4-FFF2-40B4-BE49-F238E27FC236}">
                <a16:creationId xmlns:a16="http://schemas.microsoft.com/office/drawing/2014/main" id="{7C0FDAA9-DC55-4A6C-8A59-3297D39C3379}"/>
              </a:ext>
            </a:extLst>
          </p:cNvPr>
          <p:cNvPicPr>
            <a:picLocks noChangeAspect="1"/>
          </p:cNvPicPr>
          <p:nvPr/>
        </p:nvPicPr>
        <p:blipFill>
          <a:blip r:embed="rId3"/>
          <a:stretch>
            <a:fillRect/>
          </a:stretch>
        </p:blipFill>
        <p:spPr>
          <a:xfrm>
            <a:off x="1419476" y="980728"/>
            <a:ext cx="5650422" cy="3480990"/>
          </a:xfrm>
          <a:prstGeom prst="rect">
            <a:avLst/>
          </a:prstGeom>
        </p:spPr>
      </p:pic>
    </p:spTree>
    <p:extLst>
      <p:ext uri="{BB962C8B-B14F-4D97-AF65-F5344CB8AC3E}">
        <p14:creationId xmlns:p14="http://schemas.microsoft.com/office/powerpoint/2010/main" val="14699970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0C042BA0-5779-4559-897B-B24027266962}">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4FF143-0ABB-4CFF-A5DD-2BA0E6EC9068}">
  <ds:schemaRefs>
    <ds:schemaRef ds:uri="2c4f0c93-2979-4f27-aab2-70de95932352"/>
    <ds:schemaRef ds:uri="34354c1b-6b8c-435b-ad50-990538c19557"/>
    <ds:schemaRef ds:uri="47a28104-336f-447d-946e-e305ac2bcd47"/>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171</TotalTime>
  <Words>283</Words>
  <Application>Microsoft Office PowerPoint</Application>
  <PresentationFormat>Breedbeeld</PresentationFormat>
  <Paragraphs>31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PowerPoint-presentatie</vt:lpstr>
      <vt:lpstr>Opbouw</vt:lpstr>
      <vt:lpstr>Werking vetvang vetafscheider</vt:lpstr>
      <vt:lpstr>Werking septic tank</vt:lpstr>
      <vt:lpstr>Twee compartimenten</vt:lpstr>
      <vt:lpstr>Helofytenfilter</vt:lpstr>
      <vt:lpstr>Processen in het helofytenfilter</vt:lpstr>
      <vt:lpstr>Eventueel na-zuivering in vijver </vt:lpstr>
      <vt:lpstr>En ontspanning…..</vt:lpstr>
      <vt:lpstr>Kijk- en leesopdracht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5</cp:revision>
  <dcterms:created xsi:type="dcterms:W3CDTF">2021-07-07T07:37:45Z</dcterms:created>
  <dcterms:modified xsi:type="dcterms:W3CDTF">2023-03-31T14:29:43Z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ies>
</file>